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67" r:id="rId2"/>
    <p:sldId id="309" r:id="rId3"/>
    <p:sldId id="282" r:id="rId4"/>
    <p:sldId id="299" r:id="rId5"/>
    <p:sldId id="268" r:id="rId6"/>
    <p:sldId id="302" r:id="rId7"/>
    <p:sldId id="306" r:id="rId8"/>
    <p:sldId id="287" r:id="rId9"/>
    <p:sldId id="289" r:id="rId10"/>
    <p:sldId id="298" r:id="rId11"/>
    <p:sldId id="303" r:id="rId12"/>
    <p:sldId id="310" r:id="rId13"/>
    <p:sldId id="271" r:id="rId14"/>
    <p:sldId id="275" r:id="rId15"/>
    <p:sldId id="292" r:id="rId16"/>
    <p:sldId id="314" r:id="rId17"/>
    <p:sldId id="311" r:id="rId18"/>
    <p:sldId id="315" r:id="rId19"/>
    <p:sldId id="312" r:id="rId20"/>
    <p:sldId id="316" r:id="rId21"/>
    <p:sldId id="313" r:id="rId22"/>
    <p:sldId id="293" r:id="rId23"/>
    <p:sldId id="266" r:id="rId24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7" autoAdjust="0"/>
    <p:restoredTop sz="94660"/>
  </p:normalViewPr>
  <p:slideViewPr>
    <p:cSldViewPr snapToGrid="0">
      <p:cViewPr varScale="1">
        <p:scale>
          <a:sx n="86" d="100"/>
          <a:sy n="86" d="100"/>
        </p:scale>
        <p:origin x="42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763FCA-E690-47E9-9F28-5622BC100733}" type="datetimeFigureOut">
              <a:rPr lang="hr-HR" smtClean="0"/>
              <a:t>3.4.2020.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E7F06F-66CC-451F-B887-9F700C3D4BA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52774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dirty="0"/>
              <a:t>Tko će nam od vas pročitati što ovdje piše velikim slovima? </a:t>
            </a:r>
          </a:p>
          <a:p>
            <a:r>
              <a:rPr lang="hr-HR" dirty="0"/>
              <a:t>Dalje  objašnjavamo kontekst  preko logotipa, te područje projekta, odnosno procesa pri zbrinjavanju voda:  1.PRIKUPLJANJE 2. ODVODNJA 3. PROČIŠĆAVANJE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539446-6953-447E-A4E3-E7CFBF870046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5060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Što mislite, prije koliko je godina izgrađen taj sustav? 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539446-6953-447E-A4E3-E7CFBF870046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8443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hr-HR" sz="1200" dirty="0">
                <a:solidFill>
                  <a:srgbClr val="0070C0"/>
                </a:solidFill>
              </a:rPr>
            </a:br>
            <a:r>
              <a:rPr lang="hr-HR" sz="1050" dirty="0">
                <a:solidFill>
                  <a:srgbClr val="0070C0"/>
                </a:solidFill>
              </a:rPr>
              <a:t> 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539446-6953-447E-A4E3-E7CFBF870046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5166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539446-6953-447E-A4E3-E7CFBF870046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7780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539446-6953-447E-A4E3-E7CFBF870046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07700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539446-6953-447E-A4E3-E7CFBF870046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1714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539446-6953-447E-A4E3-E7CFBF870046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82900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539446-6953-447E-A4E3-E7CFBF870046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3128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539446-6953-447E-A4E3-E7CFBF870046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89922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539446-6953-447E-A4E3-E7CFBF870046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22287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539446-6953-447E-A4E3-E7CFBF870046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17957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dirty="0"/>
              <a:t>Tko će nam od vas pročitati što ovdje piše velikim slovima? </a:t>
            </a:r>
          </a:p>
          <a:p>
            <a:r>
              <a:rPr lang="hr-HR" dirty="0"/>
              <a:t>Dalje  objašnjavamo kontekst  preko logotipa, te područje projekta, odnosno procesa pri zbrinjavanju voda:  1.PRIKUPLJANJE 2. ODVODNJA 3. PROČIŠĆAVANJE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539446-6953-447E-A4E3-E7CFBF870046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09624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539446-6953-447E-A4E3-E7CFBF870046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73053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539446-6953-447E-A4E3-E7CFBF870046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9530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Ako da, zašto da? Ako ne, zašto ne? Naziv Plavi Planet…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539446-6953-447E-A4E3-E7CFBF870046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848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Ako da, zašto da? Ako ne, zašto ne?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539446-6953-447E-A4E3-E7CFBF870046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14233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Izgleda ovako…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539446-6953-447E-A4E3-E7CFBF870046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26950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Ovdje se prikazuje video koji je Morana snimila u Odvodnji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539446-6953-447E-A4E3-E7CFBF870046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55852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Što mislite, prije koliko je godina izgrađen taj sustav? 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539446-6953-447E-A4E3-E7CFBF870046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8198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61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295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6929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328758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5517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1175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 sa slik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0181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6979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103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388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590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891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4211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397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490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5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40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603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AcZrC1wnss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8EBC2D9-866B-4AC9-937F-DFD41E977F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1906" y="1271751"/>
            <a:ext cx="10610295" cy="1812415"/>
          </a:xfrm>
        </p:spPr>
        <p:txBody>
          <a:bodyPr>
            <a:normAutofit/>
          </a:bodyPr>
          <a:lstStyle/>
          <a:p>
            <a:r>
              <a:rPr lang="hr-HR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Projekt prikupljanja, odvodnje i pročišćavanja otpadnih voda na području aglomeracije Rovinj</a:t>
            </a:r>
            <a:endParaRPr lang="hr-HR" sz="36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D6649FA4-498C-4B9F-8BB6-7A4F42C131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5617" y="233840"/>
            <a:ext cx="3286584" cy="685896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FC6DA538-3F88-45AB-9618-86D5F48475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9827" y="4394636"/>
            <a:ext cx="3065705" cy="1009177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AF463534-7286-4E61-92BC-13159D6B59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4916" y="4394636"/>
            <a:ext cx="1304314" cy="874025"/>
          </a:xfrm>
          <a:prstGeom prst="rect">
            <a:avLst/>
          </a:prstGeom>
        </p:spPr>
      </p:pic>
      <p:sp>
        <p:nvSpPr>
          <p:cNvPr id="10" name="TekstniOkvir 9">
            <a:extLst>
              <a:ext uri="{FF2B5EF4-FFF2-40B4-BE49-F238E27FC236}">
                <a16:creationId xmlns:a16="http://schemas.microsoft.com/office/drawing/2014/main" id="{A89FC338-3DE1-46C4-9BF7-FAA1D4DAF429}"/>
              </a:ext>
            </a:extLst>
          </p:cNvPr>
          <p:cNvSpPr txBox="1"/>
          <p:nvPr/>
        </p:nvSpPr>
        <p:spPr>
          <a:xfrm>
            <a:off x="1100830" y="5286097"/>
            <a:ext cx="23348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1" i="0" u="none" strike="noStrike" kern="1200" cap="none" spc="0" normalizeH="0" baseline="0" noProof="0" dirty="0">
                <a:ln>
                  <a:noFill/>
                </a:ln>
                <a:solidFill>
                  <a:srgbClr val="274FA4">
                    <a:lumMod val="75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EUROPSKA UNIJA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1" i="0" u="none" strike="noStrike" kern="1200" cap="none" spc="0" normalizeH="0" baseline="0" noProof="0" dirty="0">
                <a:ln>
                  <a:noFill/>
                </a:ln>
                <a:solidFill>
                  <a:srgbClr val="274FA4">
                    <a:lumMod val="75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ZAJEDNO DO FONDOVA EU</a:t>
            </a:r>
          </a:p>
        </p:txBody>
      </p:sp>
      <p:pic>
        <p:nvPicPr>
          <p:cNvPr id="14" name="Slika 13">
            <a:extLst>
              <a:ext uri="{FF2B5EF4-FFF2-40B4-BE49-F238E27FC236}">
                <a16:creationId xmlns:a16="http://schemas.microsoft.com/office/drawing/2014/main" id="{9678B761-D583-4DE1-A34B-74285A1311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3706" y="4363967"/>
            <a:ext cx="3486866" cy="935361"/>
          </a:xfrm>
          <a:prstGeom prst="rect">
            <a:avLst/>
          </a:prstGeom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575DF966-2943-496A-8659-54059FE3CC3A}"/>
              </a:ext>
            </a:extLst>
          </p:cNvPr>
          <p:cNvSpPr txBox="1"/>
          <p:nvPr/>
        </p:nvSpPr>
        <p:spPr>
          <a:xfrm>
            <a:off x="2037073" y="3150658"/>
            <a:ext cx="9028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ROVINJ: VIDLJIVI I NEVIDLJIVI GRAD U KOJEM ŽIVIMO</a:t>
            </a:r>
          </a:p>
        </p:txBody>
      </p:sp>
    </p:spTree>
    <p:extLst>
      <p:ext uri="{BB962C8B-B14F-4D97-AF65-F5344CB8AC3E}">
        <p14:creationId xmlns:p14="http://schemas.microsoft.com/office/powerpoint/2010/main" val="11810337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0181004_090915">
            <a:hlinkClick r:id="" action="ppaction://media"/>
            <a:extLst>
              <a:ext uri="{FF2B5EF4-FFF2-40B4-BE49-F238E27FC236}">
                <a16:creationId xmlns:a16="http://schemas.microsoft.com/office/drawing/2014/main" id="{52E69FBA-08AD-484D-9C15-6D10A38911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9466" t="6405" r="10744" b="10506"/>
          <a:stretch/>
        </p:blipFill>
        <p:spPr>
          <a:xfrm>
            <a:off x="2844800" y="1168399"/>
            <a:ext cx="6502400" cy="4114801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D1DF85CC-50CD-49CB-AE34-C741A7A434DA}"/>
              </a:ext>
            </a:extLst>
          </p:cNvPr>
          <p:cNvSpPr txBox="1"/>
          <p:nvPr/>
        </p:nvSpPr>
        <p:spPr>
          <a:xfrm>
            <a:off x="198120" y="2539014"/>
            <a:ext cx="3154680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 kratkoj animaciji je prikazan sustav cijevi i crpnih stanica grada Rovinja. To je nevidljivi dio Rovinja, odnosno nevidljive cijevi koje su pod zemljom i kroz koje protječe otpadna, prljava voda koju iskoristimo za naše razne potrebe ( pranje ruku, tuširanje, pranje zuba, veša, voća, povrća, </a:t>
            </a:r>
            <a:r>
              <a:rPr lang="hr-HR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itd</a:t>
            </a:r>
            <a:r>
              <a:rPr lang="hr-HR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…)</a:t>
            </a:r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3D151311-F8AE-46FE-8BCC-4E1104A23A8F}"/>
              </a:ext>
            </a:extLst>
          </p:cNvPr>
          <p:cNvSpPr txBox="1"/>
          <p:nvPr/>
        </p:nvSpPr>
        <p:spPr>
          <a:xfrm>
            <a:off x="8202967" y="2539014"/>
            <a:ext cx="3657601" cy="31393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Questo cortometraggio presenta il sistema di tubature e delle stazioni di pompaggio della città di </a:t>
            </a:r>
            <a:r>
              <a:rPr lang="it-IT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Rovigno</a:t>
            </a:r>
            <a:r>
              <a:rPr lang="it-IT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Questa è la parte invisibile di </a:t>
            </a:r>
            <a:r>
              <a:rPr lang="it-IT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Rovigno</a:t>
            </a:r>
            <a:r>
              <a:rPr lang="it-IT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ovvero le tubature invisibili che si trovano sotto terra e attraverso le quali confluisce l’acqua reflua e sporca che utilizziamo per i nostri bisogni (lavare le mani, fare la doccia, lavare i denti, fare il bucato, lavare la frutta e la verdura, </a:t>
            </a:r>
            <a:r>
              <a:rPr lang="it-IT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ecc</a:t>
            </a:r>
            <a:r>
              <a:rPr lang="it-IT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…)</a:t>
            </a:r>
            <a:endParaRPr lang="hr-HR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715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1E8EBF22-F3B5-4B9E-A672-4A3B85A314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341" r="930" b="4306"/>
          <a:stretch/>
        </p:blipFill>
        <p:spPr>
          <a:xfrm>
            <a:off x="0" y="0"/>
            <a:ext cx="9474199" cy="6858000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D730AB2E-8F04-446E-95BA-21EF9ECF9C76}"/>
              </a:ext>
            </a:extLst>
          </p:cNvPr>
          <p:cNvSpPr txBox="1"/>
          <p:nvPr/>
        </p:nvSpPr>
        <p:spPr>
          <a:xfrm>
            <a:off x="9203267" y="160670"/>
            <a:ext cx="309033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ŠTO MISLITE,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KOLIKO KILOMETARA CIJEVI IMA PODZEMNI NEVIDLJIVI GRAD ROVINJ? 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82F188F6-F0BC-47CB-A08B-EE74ACE9969D}"/>
              </a:ext>
            </a:extLst>
          </p:cNvPr>
          <p:cNvSpPr txBox="1"/>
          <p:nvPr/>
        </p:nvSpPr>
        <p:spPr>
          <a:xfrm>
            <a:off x="5785559" y="2976850"/>
            <a:ext cx="3090334" cy="156966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274FA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Cca </a:t>
            </a:r>
            <a:r>
              <a:rPr lang="hr-HR" sz="2400" b="1" dirty="0">
                <a:solidFill>
                  <a:srgbClr val="274F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92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274FA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km </a:t>
            </a:r>
            <a:r>
              <a:rPr lang="hr-HR" sz="2400" b="1" dirty="0">
                <a:solidFill>
                  <a:srgbClr val="274F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od toga je oko 28 km novih cijevi napravljeno EU projektom</a:t>
            </a:r>
            <a:endParaRPr kumimoji="0" lang="hr-HR" sz="2400" b="1" i="0" u="none" strike="noStrike" kern="1200" cap="none" spc="0" normalizeH="0" baseline="0" noProof="0" dirty="0">
              <a:ln>
                <a:noFill/>
              </a:ln>
              <a:solidFill>
                <a:srgbClr val="274FA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3B83C761-18A2-4FD2-BC25-15C6C096C014}"/>
              </a:ext>
            </a:extLst>
          </p:cNvPr>
          <p:cNvSpPr txBox="1"/>
          <p:nvPr/>
        </p:nvSpPr>
        <p:spPr>
          <a:xfrm>
            <a:off x="8060266" y="4990053"/>
            <a:ext cx="3417708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274FA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Kanalizacijski sustav izgrađen prije 40 godina</a:t>
            </a:r>
          </a:p>
        </p:txBody>
      </p:sp>
    </p:spTree>
    <p:extLst>
      <p:ext uri="{BB962C8B-B14F-4D97-AF65-F5344CB8AC3E}">
        <p14:creationId xmlns:p14="http://schemas.microsoft.com/office/powerpoint/2010/main" val="4100462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1E8EBF22-F3B5-4B9E-A672-4A3B85A314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341" r="930" b="4306"/>
          <a:stretch/>
        </p:blipFill>
        <p:spPr>
          <a:xfrm>
            <a:off x="0" y="0"/>
            <a:ext cx="9474199" cy="6858000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D730AB2E-8F04-446E-95BA-21EF9ECF9C76}"/>
              </a:ext>
            </a:extLst>
          </p:cNvPr>
          <p:cNvSpPr txBox="1"/>
          <p:nvPr/>
        </p:nvSpPr>
        <p:spPr>
          <a:xfrm>
            <a:off x="9369779" y="292729"/>
            <a:ext cx="282222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COSA PENSATE, QUANTI KM DI TUBI PASSANO NEI SOTTERRANEI DELLA </a:t>
            </a:r>
            <a:r>
              <a:rPr kumimoji="0" lang="hr-HR" sz="3200" b="1" i="0" u="none" strike="noStrike" kern="1200" cap="none" spc="0" normalizeH="0" baseline="0" noProof="0" dirty="0">
                <a:ln>
                  <a:noFill/>
                </a:ln>
                <a:solidFill>
                  <a:srgbClr val="98B7D3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CITTÀ</a:t>
            </a:r>
            <a:r>
              <a:rPr kumimoji="0" lang="hr-HR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DI ROVIGNO – LA PARTE INVISIBILE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 ROVIGNO? 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82F188F6-F0BC-47CB-A08B-EE74ACE9969D}"/>
              </a:ext>
            </a:extLst>
          </p:cNvPr>
          <p:cNvSpPr txBox="1"/>
          <p:nvPr/>
        </p:nvSpPr>
        <p:spPr>
          <a:xfrm>
            <a:off x="5388746" y="3860770"/>
            <a:ext cx="3981032" cy="1200329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274FA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Cca </a:t>
            </a:r>
            <a:r>
              <a:rPr lang="hr-HR" sz="2400" b="1" dirty="0">
                <a:solidFill>
                  <a:srgbClr val="274F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92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274FA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km - </a:t>
            </a:r>
            <a:r>
              <a:rPr lang="it-IT" sz="2400" b="1" dirty="0">
                <a:solidFill>
                  <a:schemeClr val="accent1"/>
                </a:solidFill>
                <a:latin typeface="Calibri" panose="020F050202020403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 cui circa 28 km di nuove tubature sono state installate con il progetto EU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3B83C761-18A2-4FD2-BC25-15C6C096C014}"/>
              </a:ext>
            </a:extLst>
          </p:cNvPr>
          <p:cNvSpPr txBox="1"/>
          <p:nvPr/>
        </p:nvSpPr>
        <p:spPr>
          <a:xfrm>
            <a:off x="7586133" y="5602215"/>
            <a:ext cx="3824107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274FA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Il sistema fognario è stato costruito 40 anni fa</a:t>
            </a:r>
            <a:endParaRPr kumimoji="0" lang="hr-HR" sz="2400" b="1" i="0" u="none" strike="noStrike" kern="1200" cap="none" spc="0" normalizeH="0" baseline="0" noProof="0" dirty="0">
              <a:ln>
                <a:noFill/>
              </a:ln>
              <a:solidFill>
                <a:srgbClr val="274FA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38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8EBC2D9-866B-4AC9-937F-DFD41E977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079" y="965200"/>
            <a:ext cx="10668625" cy="364594"/>
          </a:xfrm>
        </p:spPr>
        <p:txBody>
          <a:bodyPr>
            <a:normAutofit fontScale="90000"/>
          </a:bodyPr>
          <a:lstStyle/>
          <a:p>
            <a:r>
              <a:rPr lang="hr-HR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Kako dolazi u tvoju kuću/stan voda?</a:t>
            </a:r>
            <a:br>
              <a:rPr lang="hr-HR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r-HR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Kako odlazi ? / COME CI ARRIVA L’ACQUA A CASA TUA / NEL TUO APPARTAMENTO? E IN CHE MODO VA VIA? </a:t>
            </a:r>
            <a:br>
              <a:rPr lang="hr-HR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r-HR" sz="3600" dirty="0">
                <a:solidFill>
                  <a:srgbClr val="0070C0"/>
                </a:solidFill>
              </a:rPr>
              <a:t> </a:t>
            </a:r>
            <a:endParaRPr lang="hr-HR" sz="43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CC8FA2F3-1848-4FDB-980D-537D595340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96" t="32608" r="49022" b="27526"/>
          <a:stretch/>
        </p:blipFill>
        <p:spPr>
          <a:xfrm>
            <a:off x="2353733" y="1761418"/>
            <a:ext cx="7977318" cy="5096582"/>
          </a:xfrm>
          <a:prstGeom prst="rect">
            <a:avLst/>
          </a:prstGeom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6CB3DF34-0744-4462-987F-40696543A459}"/>
              </a:ext>
            </a:extLst>
          </p:cNvPr>
          <p:cNvSpPr txBox="1"/>
          <p:nvPr/>
        </p:nvSpPr>
        <p:spPr>
          <a:xfrm>
            <a:off x="389466" y="2472267"/>
            <a:ext cx="2506133" cy="25853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 slikama obratiti pažnju na plavu i smeđu boju cijevi. Plavo je čista voda koja nam dolazi iz vodovoda, a smeđe je voda koju isprljamo i koja kroz odvode odlazi u cijevi ispod zemlje – u kanalizaciju.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A9DEB67A-D01B-424E-BA7A-5B796A86CC25}"/>
              </a:ext>
            </a:extLst>
          </p:cNvPr>
          <p:cNvSpPr txBox="1"/>
          <p:nvPr/>
        </p:nvSpPr>
        <p:spPr>
          <a:xfrm>
            <a:off x="8615605" y="2237173"/>
            <a:ext cx="3430891" cy="25853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R="355600" algn="just">
              <a:spcBef>
                <a:spcPts val="500"/>
              </a:spcBef>
              <a:spcAft>
                <a:spcPts val="1125"/>
              </a:spcAft>
            </a:pPr>
            <a:r>
              <a:rPr lang="it-IT">
                <a:solidFill>
                  <a:schemeClr val="accent1"/>
                </a:solidFill>
                <a:latin typeface="Calibri" panose="020F050202020403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Sulle immagini volgete l’attenzione sul colore blu e marrone delle tubature. Il blu è l’acqua pulita che ci arriva dall’acquedotto, mentre il marrone è l’acqua che sporchiamo e che attraverso lo scarico scorre nelle tubature sotto terra – nella fognatura.</a:t>
            </a:r>
            <a:endParaRPr lang="hr-HR" sz="1200">
              <a:solidFill>
                <a:schemeClr val="accent1"/>
              </a:solidFill>
              <a:latin typeface="Times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060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8EBC2D9-866B-4AC9-937F-DFD41E977F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8888" y="210191"/>
            <a:ext cx="10191362" cy="1486697"/>
          </a:xfrm>
        </p:spPr>
        <p:txBody>
          <a:bodyPr>
            <a:normAutofit fontScale="90000"/>
          </a:bodyPr>
          <a:lstStyle/>
          <a:p>
            <a:r>
              <a:rPr lang="hr-HR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Što sve prlja vodu koja odlazi iz tvoje kuće? / CHE COSA SPORCA L’ACQUA CHE ESCE DALLA TUA CASA? </a:t>
            </a:r>
            <a:br>
              <a:rPr lang="hr-HR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r-HR" sz="3600" dirty="0">
                <a:solidFill>
                  <a:srgbClr val="0070C0"/>
                </a:solidFill>
              </a:rPr>
              <a:t> </a:t>
            </a:r>
            <a:endParaRPr lang="hr-HR" sz="43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75B17472-4678-4115-9D37-1373A33952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24" t="30383" r="42703" b="30178"/>
          <a:stretch/>
        </p:blipFill>
        <p:spPr>
          <a:xfrm>
            <a:off x="792826" y="1696888"/>
            <a:ext cx="10863486" cy="516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260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Wastewater Treatment P.S.A [Mpgun.com]">
            <a:hlinkClick r:id="" action="ppaction://media"/>
            <a:extLst>
              <a:ext uri="{FF2B5EF4-FFF2-40B4-BE49-F238E27FC236}">
                <a16:creationId xmlns:a16="http://schemas.microsoft.com/office/drawing/2014/main" id="{4DFD863E-1D2C-417A-9DCF-388C24B92A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19651" y="2458470"/>
            <a:ext cx="4322445" cy="3241834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03E8ED21-BF09-4937-846E-C95F224A1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3017" y="981956"/>
            <a:ext cx="10364452" cy="820678"/>
          </a:xfrm>
        </p:spPr>
        <p:txBody>
          <a:bodyPr>
            <a:normAutofit fontScale="90000"/>
          </a:bodyPr>
          <a:lstStyle/>
          <a:p>
            <a:r>
              <a:rPr lang="hr-HR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 pročišćavanja otpadnih voda /</a:t>
            </a:r>
            <a:br>
              <a:rPr lang="hr-HR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r-HR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PROCESSO DI DEPURAZIONE DELLE ACQUE REFLUE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6329C65A-0D58-4A57-80B7-D76DA15F0CB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299" t="32538" r="48696" b="30618"/>
          <a:stretch/>
        </p:blipFill>
        <p:spPr>
          <a:xfrm>
            <a:off x="624720" y="2451651"/>
            <a:ext cx="4702905" cy="3014054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B89CBF51-EC24-43F1-A842-3ECAB918CDE6}"/>
              </a:ext>
            </a:extLst>
          </p:cNvPr>
          <p:cNvSpPr txBox="1"/>
          <p:nvPr/>
        </p:nvSpPr>
        <p:spPr>
          <a:xfrm>
            <a:off x="3249229" y="2879058"/>
            <a:ext cx="3870663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Video prikazuje proces pročišćavanja vode koju iskoristimo u kući i koja dospijeva u kanalizacijske cijevi. Takvu vodu nazivamo otpadna voda.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E009570E-ADEC-4706-A7F3-592E3508D998}"/>
              </a:ext>
            </a:extLst>
          </p:cNvPr>
          <p:cNvSpPr txBox="1"/>
          <p:nvPr/>
        </p:nvSpPr>
        <p:spPr>
          <a:xfrm>
            <a:off x="8176334" y="5876044"/>
            <a:ext cx="346229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R="355600" algn="ctr">
              <a:spcBef>
                <a:spcPts val="500"/>
              </a:spcBef>
              <a:spcAft>
                <a:spcPts val="1125"/>
              </a:spcAft>
            </a:pPr>
            <a:r>
              <a:rPr lang="hr-HR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NASTAVAK OBJAŠNJENJA / </a:t>
            </a: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PROSEGUIMENTO DELLA SPIEGAZIONE</a:t>
            </a:r>
            <a:r>
              <a:rPr lang="hr-HR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8" name="Strelica: desno 7">
            <a:extLst>
              <a:ext uri="{FF2B5EF4-FFF2-40B4-BE49-F238E27FC236}">
                <a16:creationId xmlns:a16="http://schemas.microsoft.com/office/drawing/2014/main" id="{FB346E79-7BE7-4325-809E-EE4FD7785B43}"/>
              </a:ext>
            </a:extLst>
          </p:cNvPr>
          <p:cNvSpPr/>
          <p:nvPr/>
        </p:nvSpPr>
        <p:spPr>
          <a:xfrm>
            <a:off x="11063283" y="6266959"/>
            <a:ext cx="408372" cy="70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E510BF82-7628-4684-B54A-28E5ABFB8992}"/>
              </a:ext>
            </a:extLst>
          </p:cNvPr>
          <p:cNvSpPr txBox="1"/>
          <p:nvPr/>
        </p:nvSpPr>
        <p:spPr>
          <a:xfrm>
            <a:off x="976543" y="4398716"/>
            <a:ext cx="4461873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Il video mostra il processo di depurazione delle acque che utilizziamo in casa e che finiscono nei tubi della fognatura. Queste acque sono chiamate acque reflue</a:t>
            </a:r>
            <a:endParaRPr lang="hr-HR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677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0745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2" grpId="0"/>
      <p:bldP spid="5" grpId="0" animBg="1"/>
      <p:bldP spid="7" grpId="0" animBg="1"/>
      <p:bldP spid="8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3E8ED21-BF09-4937-846E-C95F224A1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018" y="653482"/>
            <a:ext cx="10364452" cy="820678"/>
          </a:xfrm>
        </p:spPr>
        <p:txBody>
          <a:bodyPr>
            <a:normAutofit fontScale="90000"/>
          </a:bodyPr>
          <a:lstStyle/>
          <a:p>
            <a:r>
              <a:rPr lang="hr-HR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 pročišćavanja otpadnih voda /</a:t>
            </a:r>
            <a:br>
              <a:rPr lang="hr-HR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r-HR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PROCESSO DI DEPURAZIONE DELLE ACQUE REFLUE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229EDF09-97E9-47CC-95A3-F7346A2A556E}"/>
              </a:ext>
            </a:extLst>
          </p:cNvPr>
          <p:cNvSpPr txBox="1"/>
          <p:nvPr/>
        </p:nvSpPr>
        <p:spPr>
          <a:xfrm>
            <a:off x="8176334" y="5876044"/>
            <a:ext cx="346229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R="355600" algn="ctr">
              <a:spcBef>
                <a:spcPts val="500"/>
              </a:spcBef>
              <a:spcAft>
                <a:spcPts val="1125"/>
              </a:spcAft>
            </a:pPr>
            <a:r>
              <a:rPr lang="hr-HR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NASTAVAK OBJAŠNJENJA / </a:t>
            </a: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PROSEGUIMENTO DELLA SPIEGAZIONE</a:t>
            </a:r>
            <a:r>
              <a:rPr lang="hr-HR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1" name="Strelica: desno 10">
            <a:extLst>
              <a:ext uri="{FF2B5EF4-FFF2-40B4-BE49-F238E27FC236}">
                <a16:creationId xmlns:a16="http://schemas.microsoft.com/office/drawing/2014/main" id="{56573158-A282-4B1C-A382-573E15FC8B1E}"/>
              </a:ext>
            </a:extLst>
          </p:cNvPr>
          <p:cNvSpPr/>
          <p:nvPr/>
        </p:nvSpPr>
        <p:spPr>
          <a:xfrm>
            <a:off x="11063283" y="6266959"/>
            <a:ext cx="408372" cy="70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A82BFBE0-37A4-4D94-8277-D98D93A2D2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99" t="32538" r="48696" b="30618"/>
          <a:stretch/>
        </p:blipFill>
        <p:spPr>
          <a:xfrm>
            <a:off x="7081347" y="1921973"/>
            <a:ext cx="4702905" cy="3014054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F55F65D9-FD12-4F5F-AF71-8C43FB7536B3}"/>
              </a:ext>
            </a:extLst>
          </p:cNvPr>
          <p:cNvSpPr txBox="1"/>
          <p:nvPr/>
        </p:nvSpPr>
        <p:spPr>
          <a:xfrm>
            <a:off x="168051" y="1584657"/>
            <a:ext cx="7103467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Otpadna voda nakon tuširanja, uporabe toaleta, veš mašine, mašine za pranje suđa i slično…odlazi kanalizacijskim cijevima koje se nalaze ispod zemlje. Na svom putu kroz cijevi nailazi na rešetke koje se još nazivaju i grube rešetke, jer zaustavljaju sav krupniji otpad (npr. ostaci od hrane, papir, čak i štapiće za uši, mokre maramice…) odnosno sve ono što bismo trebali bacati u kantu za smeće jer može doći do začepljenja cijevi. </a:t>
            </a:r>
          </a:p>
          <a:p>
            <a:r>
              <a:rPr lang="hr-HR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Nakon rešetki otpadna voda cijevima dolazi do jednog velikog uređaja koji se naziva UREĐAJ ZA PROČIŠĆAVANJE OTPADNIH VODA. </a:t>
            </a: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03295E9D-0123-400A-B4EB-1B8BBCDE3A68}"/>
              </a:ext>
            </a:extLst>
          </p:cNvPr>
          <p:cNvSpPr txBox="1"/>
          <p:nvPr/>
        </p:nvSpPr>
        <p:spPr>
          <a:xfrm>
            <a:off x="168051" y="4119181"/>
            <a:ext cx="7800512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R="355600" algn="just">
              <a:spcBef>
                <a:spcPts val="500"/>
              </a:spcBef>
              <a:spcAft>
                <a:spcPts val="1125"/>
              </a:spcAft>
            </a:pP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Le acque reflue dopo la doccia, l’utilizzo del water, della lavatrice, lavastoviglie e altro… confluiscono attraverso i tubi della fognatura che si trova sotto terra. Scorrendo attraverso i tubi arrivano fino alla griglia chiamata anche grigliatura grossolana, perché separa i rifiuti solidi (p.es. resti di cibo, carta, anche bastoncini per le orecchie, salviettine umidificate…) ovvero tutto quello che dovremmo gettare nel cestino per rifiuti perché potrebbe intasare i tubi. Dopo la grigliatura le acque reflue si riversano attraverso i tubi fino a un grande impianto chiamato IMPIANTO DI DEPURAZIONE ACQUE REFLUE. </a:t>
            </a:r>
            <a:endParaRPr lang="hr-HR" sz="1200" dirty="0">
              <a:solidFill>
                <a:schemeClr val="tx2">
                  <a:lumMod val="75000"/>
                </a:schemeClr>
              </a:solidFill>
              <a:latin typeface="Times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537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1" grpId="0" animBg="1"/>
      <p:bldP spid="6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3E8ED21-BF09-4937-846E-C95F224A1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981956"/>
            <a:ext cx="10364452" cy="820678"/>
          </a:xfrm>
        </p:spPr>
        <p:txBody>
          <a:bodyPr>
            <a:normAutofit fontScale="90000"/>
          </a:bodyPr>
          <a:lstStyle/>
          <a:p>
            <a:r>
              <a:rPr lang="hr-HR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 pročišćavanja otpadnih voda /</a:t>
            </a:r>
            <a:br>
              <a:rPr lang="hr-HR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r-HR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PROCESSO DI DEPURAZIONE DELLE ACQUE REFLUE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6329C65A-0D58-4A57-80B7-D76DA15F0C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99" t="32538" r="48696" b="30618"/>
          <a:stretch/>
        </p:blipFill>
        <p:spPr>
          <a:xfrm>
            <a:off x="635477" y="2451651"/>
            <a:ext cx="4702905" cy="3014054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7111F09B-34B7-4D24-BA20-4AC2D01CD84A}"/>
              </a:ext>
            </a:extLst>
          </p:cNvPr>
          <p:cNvSpPr txBox="1"/>
          <p:nvPr/>
        </p:nvSpPr>
        <p:spPr>
          <a:xfrm>
            <a:off x="5779363" y="2149080"/>
            <a:ext cx="4702905" cy="42473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Kada voda stigne na uređaj za pročišćavanje otpadnih voda, ona najčešće dolazi do dijela koji se naziva </a:t>
            </a:r>
            <a:r>
              <a:rPr lang="hr-HR" dirty="0" err="1">
                <a:ln>
                  <a:solidFill>
                    <a:schemeClr val="tx2"/>
                  </a:solidFill>
                </a:ln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pjeskolov</a:t>
            </a:r>
            <a:r>
              <a:rPr lang="hr-HR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 </a:t>
            </a:r>
            <a:r>
              <a:rPr lang="hr-HR" dirty="0" err="1">
                <a:ln>
                  <a:solidFill>
                    <a:schemeClr val="tx2"/>
                  </a:solidFill>
                </a:ln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mastolov</a:t>
            </a:r>
            <a:r>
              <a:rPr lang="hr-HR" dirty="0">
                <a:ln>
                  <a:solidFill>
                    <a:schemeClr val="tx2"/>
                  </a:solidFill>
                </a:ln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hr-HR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 </a:t>
            </a:r>
            <a:r>
              <a:rPr lang="hr-HR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pjeskolovu</a:t>
            </a:r>
            <a:r>
              <a:rPr lang="hr-HR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 </a:t>
            </a:r>
            <a:r>
              <a:rPr lang="hr-HR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mastolovu</a:t>
            </a:r>
            <a:r>
              <a:rPr lang="hr-HR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 dovodi zrak, tako da se čestice šljunka i pijeska brže gibaju i padaju na dno te se  izdvajaju, a masti i ulja ostaju na površini i također se uklanjaju iz vode. Nakon što se uklone masti i pijesak, voda dolazi do </a:t>
            </a:r>
            <a:r>
              <a:rPr lang="hr-HR" dirty="0" err="1">
                <a:ln>
                  <a:solidFill>
                    <a:schemeClr val="tx2"/>
                  </a:solidFill>
                </a:ln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taložnika</a:t>
            </a:r>
            <a:r>
              <a:rPr lang="hr-HR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r>
              <a:rPr lang="hr-HR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 </a:t>
            </a:r>
            <a:r>
              <a:rPr lang="hr-HR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taložniku</a:t>
            </a:r>
            <a:r>
              <a:rPr lang="hr-HR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 skupljaju teže čestice koje padaju na dno, taj dio otpadne vode se naziva </a:t>
            </a:r>
            <a:r>
              <a:rPr lang="hr-HR" dirty="0">
                <a:ln>
                  <a:solidFill>
                    <a:schemeClr val="tx2"/>
                  </a:solidFill>
                </a:ln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mulj</a:t>
            </a:r>
            <a:r>
              <a:rPr lang="hr-HR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koji se posebnim cijevima i postrojenjima odvodi na posebnu obradu. Voda iz </a:t>
            </a:r>
            <a:r>
              <a:rPr lang="hr-HR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taložnika</a:t>
            </a:r>
            <a:r>
              <a:rPr lang="hr-HR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dolazi u najbitniji dio uređaja za pročišćavanje, a to su </a:t>
            </a:r>
            <a:r>
              <a:rPr lang="hr-HR" dirty="0">
                <a:ln>
                  <a:solidFill>
                    <a:schemeClr val="tx2"/>
                  </a:solidFill>
                </a:ln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biološki bazeni</a:t>
            </a:r>
            <a:r>
              <a:rPr lang="hr-HR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endParaRPr lang="hr-HR" dirty="0">
              <a:ln>
                <a:solidFill>
                  <a:schemeClr val="tx2"/>
                </a:solidFill>
              </a:ln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1D477668-A1F2-4A10-9BE5-88A3B9B1EA4C}"/>
              </a:ext>
            </a:extLst>
          </p:cNvPr>
          <p:cNvSpPr txBox="1"/>
          <p:nvPr/>
        </p:nvSpPr>
        <p:spPr>
          <a:xfrm>
            <a:off x="9534617" y="6073232"/>
            <a:ext cx="238809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NASTAVAK OBJAŠNJENJA </a:t>
            </a:r>
          </a:p>
        </p:txBody>
      </p:sp>
      <p:sp>
        <p:nvSpPr>
          <p:cNvPr id="9" name="Strelica: desno 8">
            <a:extLst>
              <a:ext uri="{FF2B5EF4-FFF2-40B4-BE49-F238E27FC236}">
                <a16:creationId xmlns:a16="http://schemas.microsoft.com/office/drawing/2014/main" id="{AE9BB059-1BE3-4ECF-8428-8EB5FA0BFE7D}"/>
              </a:ext>
            </a:extLst>
          </p:cNvPr>
          <p:cNvSpPr/>
          <p:nvPr/>
        </p:nvSpPr>
        <p:spPr>
          <a:xfrm>
            <a:off x="11074040" y="6338728"/>
            <a:ext cx="408372" cy="887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857638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3E8ED21-BF09-4937-846E-C95F224A1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981956"/>
            <a:ext cx="10364452" cy="820678"/>
          </a:xfrm>
        </p:spPr>
        <p:txBody>
          <a:bodyPr>
            <a:normAutofit fontScale="90000"/>
          </a:bodyPr>
          <a:lstStyle/>
          <a:p>
            <a:r>
              <a:rPr lang="hr-HR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 pročišćavanja otpadnih voda /</a:t>
            </a:r>
            <a:br>
              <a:rPr lang="hr-HR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r-HR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PROCESSO DI DEPURAZIONE DELLE ACQUE REFLUE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6329C65A-0D58-4A57-80B7-D76DA15F0C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99" t="32538" r="48696" b="30618"/>
          <a:stretch/>
        </p:blipFill>
        <p:spPr>
          <a:xfrm>
            <a:off x="635477" y="2451651"/>
            <a:ext cx="4702905" cy="3014054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7111F09B-34B7-4D24-BA20-4AC2D01CD84A}"/>
              </a:ext>
            </a:extLst>
          </p:cNvPr>
          <p:cNvSpPr txBox="1"/>
          <p:nvPr/>
        </p:nvSpPr>
        <p:spPr>
          <a:xfrm>
            <a:off x="5530788" y="1989282"/>
            <a:ext cx="5951624" cy="42473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R="355600" algn="just">
              <a:spcBef>
                <a:spcPts val="500"/>
              </a:spcBef>
              <a:spcAft>
                <a:spcPts val="1125"/>
              </a:spcAft>
            </a:pP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Quando l’acqua giunge all’impianto di depurazione acque reflue, solitamente arriva alla parte  chiamata separatore </a:t>
            </a:r>
            <a:r>
              <a:rPr lang="it-IT" dirty="0">
                <a:ln>
                  <a:solidFill>
                    <a:schemeClr val="tx2"/>
                  </a:solidFill>
                </a:ln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di sabbia e grasso</a:t>
            </a: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 Il separatore di sabbia e grasso crea un vortice d’aria, facendo muovere le particelle di ghiaia e sabbia più velocemente cadendo sul fondo dove si separano, mentre il grasso e l’olio rimangono in superficie e anche questi vengono separati dall’acqua. Una volta separata da grassi e sabbia, l’acqua confluisce </a:t>
            </a:r>
            <a:r>
              <a:rPr lang="it-IT" dirty="0">
                <a:ln>
                  <a:solidFill>
                    <a:schemeClr val="tx2"/>
                  </a:solidFill>
                </a:ln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al sedimentatore.</a:t>
            </a: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Nel sedimentatore si raccolgono le particelle più pesanti che cadono sul fondo, e queste parti delle acque reflue vengono chiamate fanghi che attraverso tubi e impianti si dirigono verso un trattamento speciale. L’acqua dal sedimentatore confluisce fino alla parte più importante dell’impianto di depurazione, ovvero le </a:t>
            </a:r>
            <a:r>
              <a:rPr lang="it-IT" dirty="0" err="1">
                <a:ln>
                  <a:solidFill>
                    <a:schemeClr val="tx2"/>
                  </a:solidFill>
                </a:ln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biopiscine</a:t>
            </a:r>
            <a:r>
              <a:rPr lang="it-IT" dirty="0">
                <a:ln>
                  <a:solidFill>
                    <a:schemeClr val="tx2"/>
                  </a:solidFill>
                </a:ln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hr-HR" sz="12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1D477668-A1F2-4A10-9BE5-88A3B9B1EA4C}"/>
              </a:ext>
            </a:extLst>
          </p:cNvPr>
          <p:cNvSpPr txBox="1"/>
          <p:nvPr/>
        </p:nvSpPr>
        <p:spPr>
          <a:xfrm>
            <a:off x="9330431" y="6100081"/>
            <a:ext cx="260115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1C647B">
                    <a:lumMod val="75000"/>
                  </a:srgbClr>
                </a:solidFill>
                <a:latin typeface="Calibri" panose="020F050202020403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PROSEGUIMENTO DELLA SPIEGAZIONE</a:t>
            </a:r>
            <a:endParaRPr lang="hr-HR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Strelica: desno 8">
            <a:extLst>
              <a:ext uri="{FF2B5EF4-FFF2-40B4-BE49-F238E27FC236}">
                <a16:creationId xmlns:a16="http://schemas.microsoft.com/office/drawing/2014/main" id="{AE9BB059-1BE3-4ECF-8428-8EB5FA0BFE7D}"/>
              </a:ext>
            </a:extLst>
          </p:cNvPr>
          <p:cNvSpPr/>
          <p:nvPr/>
        </p:nvSpPr>
        <p:spPr>
          <a:xfrm>
            <a:off x="11216082" y="6463447"/>
            <a:ext cx="408372" cy="887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235773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3E8ED21-BF09-4937-846E-C95F224A1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981956"/>
            <a:ext cx="10364452" cy="820678"/>
          </a:xfrm>
        </p:spPr>
        <p:txBody>
          <a:bodyPr>
            <a:normAutofit fontScale="90000"/>
          </a:bodyPr>
          <a:lstStyle/>
          <a:p>
            <a:r>
              <a:rPr lang="hr-HR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 pročišćavanja otpadnih voda /</a:t>
            </a:r>
            <a:br>
              <a:rPr lang="hr-HR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r-HR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PROCESSO DI DEPURAZIONE DELLE ACQUE REFLUE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7111F09B-34B7-4D24-BA20-4AC2D01CD84A}"/>
              </a:ext>
            </a:extLst>
          </p:cNvPr>
          <p:cNvSpPr txBox="1"/>
          <p:nvPr/>
        </p:nvSpPr>
        <p:spPr>
          <a:xfrm>
            <a:off x="913774" y="2139519"/>
            <a:ext cx="4702905" cy="42473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hr-HR" dirty="0">
                <a:ln>
                  <a:solidFill>
                    <a:schemeClr val="tx2"/>
                  </a:solidFill>
                </a:ln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biološkim bazenima </a:t>
            </a:r>
            <a:r>
              <a:rPr lang="hr-HR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 iz otpadnih voda uklanjaju sva onečišćenja uz pomoć sitnih </a:t>
            </a:r>
            <a:r>
              <a:rPr lang="hr-HR" dirty="0">
                <a:ln>
                  <a:solidFill>
                    <a:schemeClr val="tx2"/>
                  </a:solidFill>
                </a:ln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mikroorganizama (bakterija)</a:t>
            </a:r>
            <a:r>
              <a:rPr lang="hr-HR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Mikroorganizmima je potreban zrak, kisik koji se upuhuje na dnu bazena. Zahvaljujući tom zraku, </a:t>
            </a:r>
            <a:r>
              <a:rPr lang="hr-HR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miikroorganizmi</a:t>
            </a:r>
            <a:r>
              <a:rPr lang="hr-HR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jedu sve što je prljavo u vodi, otpadna voda postaje čista i prihvatljiva za ispuštanje u naše more i okoliš. Na dnu bazena se skuplja dio mulja koji se uklanja i posebno obrađuje. </a:t>
            </a:r>
          </a:p>
          <a:p>
            <a:r>
              <a:rPr lang="hr-HR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Voda nam je nakon bioloških bazena čista, ali možemo je još dezinficirati posebnim dijelovima uređaja (membranama) kako bismo je još bolje pročistili od čestica koje mikroorganizmi ne žele pojesti. </a:t>
            </a:r>
          </a:p>
          <a:p>
            <a:endParaRPr lang="hr-HR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C120C600-7186-4654-A545-33DF5D910C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99" t="32538" r="48696" b="30618"/>
          <a:stretch/>
        </p:blipFill>
        <p:spPr>
          <a:xfrm>
            <a:off x="6575323" y="2580583"/>
            <a:ext cx="4702905" cy="301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4377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8EBC2D9-866B-4AC9-937F-DFD41E977F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1906" y="1271751"/>
            <a:ext cx="10610295" cy="1812415"/>
          </a:xfrm>
        </p:spPr>
        <p:txBody>
          <a:bodyPr>
            <a:normAutofit/>
          </a:bodyPr>
          <a:lstStyle/>
          <a:p>
            <a:r>
              <a:rPr lang="hr-HR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PROGETTO DI RACCOLTA, CONVOGLIAMENTO E DEPURAZIONE DELLE ACQUE REFLUE NELL’AGGLOMERAZIONE DI ROVIGNO</a:t>
            </a:r>
            <a:endParaRPr lang="hr-HR" sz="36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D6649FA4-498C-4B9F-8BB6-7A4F42C131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5617" y="233840"/>
            <a:ext cx="3286584" cy="685896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FC6DA538-3F88-45AB-9618-86D5F48475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9827" y="4394636"/>
            <a:ext cx="3065705" cy="1009177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AF463534-7286-4E61-92BC-13159D6B59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4916" y="4394636"/>
            <a:ext cx="1304314" cy="874025"/>
          </a:xfrm>
          <a:prstGeom prst="rect">
            <a:avLst/>
          </a:prstGeom>
        </p:spPr>
      </p:pic>
      <p:sp>
        <p:nvSpPr>
          <p:cNvPr id="10" name="TekstniOkvir 9">
            <a:extLst>
              <a:ext uri="{FF2B5EF4-FFF2-40B4-BE49-F238E27FC236}">
                <a16:creationId xmlns:a16="http://schemas.microsoft.com/office/drawing/2014/main" id="{A89FC338-3DE1-46C4-9BF7-FAA1D4DAF429}"/>
              </a:ext>
            </a:extLst>
          </p:cNvPr>
          <p:cNvSpPr txBox="1"/>
          <p:nvPr/>
        </p:nvSpPr>
        <p:spPr>
          <a:xfrm>
            <a:off x="1100830" y="5286097"/>
            <a:ext cx="23348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1" i="0" u="none" strike="noStrike" kern="1200" cap="none" spc="0" normalizeH="0" baseline="0" noProof="0" dirty="0">
                <a:ln>
                  <a:noFill/>
                </a:ln>
                <a:solidFill>
                  <a:srgbClr val="274FA4">
                    <a:lumMod val="75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EUROPSKA UNIJA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1" i="0" u="none" strike="noStrike" kern="1200" cap="none" spc="0" normalizeH="0" baseline="0" noProof="0" dirty="0">
                <a:ln>
                  <a:noFill/>
                </a:ln>
                <a:solidFill>
                  <a:srgbClr val="274FA4">
                    <a:lumMod val="75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ZAJEDNO DO FONDOVA EU</a:t>
            </a:r>
          </a:p>
        </p:txBody>
      </p:sp>
      <p:pic>
        <p:nvPicPr>
          <p:cNvPr id="14" name="Slika 13">
            <a:extLst>
              <a:ext uri="{FF2B5EF4-FFF2-40B4-BE49-F238E27FC236}">
                <a16:creationId xmlns:a16="http://schemas.microsoft.com/office/drawing/2014/main" id="{9678B761-D583-4DE1-A34B-74285A1311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3706" y="4363967"/>
            <a:ext cx="3486866" cy="935361"/>
          </a:xfrm>
          <a:prstGeom prst="rect">
            <a:avLst/>
          </a:prstGeom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575DF966-2943-496A-8659-54059FE3CC3A}"/>
              </a:ext>
            </a:extLst>
          </p:cNvPr>
          <p:cNvSpPr txBox="1"/>
          <p:nvPr/>
        </p:nvSpPr>
        <p:spPr>
          <a:xfrm>
            <a:off x="2037073" y="3150658"/>
            <a:ext cx="9028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OVIGNO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LA CITTÀ VISIBLE E LA CITTÀ INVISIBLE IN CUI VIVIAMO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4884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3E8ED21-BF09-4937-846E-C95F224A1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981956"/>
            <a:ext cx="10364452" cy="820678"/>
          </a:xfrm>
        </p:spPr>
        <p:txBody>
          <a:bodyPr>
            <a:normAutofit fontScale="90000"/>
          </a:bodyPr>
          <a:lstStyle/>
          <a:p>
            <a:r>
              <a:rPr lang="hr-HR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 pročišćavanja otpadnih voda /</a:t>
            </a:r>
            <a:br>
              <a:rPr lang="hr-HR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r-HR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PROCESSO DI DEPURAZIONE DELLE ACQUE REFLUE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7111F09B-34B7-4D24-BA20-4AC2D01CD84A}"/>
              </a:ext>
            </a:extLst>
          </p:cNvPr>
          <p:cNvSpPr txBox="1"/>
          <p:nvPr/>
        </p:nvSpPr>
        <p:spPr>
          <a:xfrm>
            <a:off x="292963" y="2139519"/>
            <a:ext cx="5717219" cy="36933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R="355600" algn="just">
              <a:spcBef>
                <a:spcPts val="500"/>
              </a:spcBef>
              <a:spcAft>
                <a:spcPts val="1125"/>
              </a:spcAft>
            </a:pP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Nelle </a:t>
            </a:r>
            <a:r>
              <a:rPr lang="it-IT" dirty="0" err="1">
                <a:ln>
                  <a:solidFill>
                    <a:schemeClr val="tx2"/>
                  </a:solidFill>
                </a:ln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biopsicine</a:t>
            </a: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dalle acque reflue vengono rimosse tutte le impurità grazie a piccoli  </a:t>
            </a:r>
            <a:r>
              <a:rPr lang="it-IT" dirty="0">
                <a:ln>
                  <a:solidFill>
                    <a:schemeClr val="tx2"/>
                  </a:solidFill>
                </a:ln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microorganismi (batteri)</a:t>
            </a: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 I microorganismi hanno bisogno </a:t>
            </a:r>
            <a:r>
              <a:rPr lang="it-IT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di’aria</a:t>
            </a: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, dell’ossigeno che viene apportato sul fondo della piscina. Grazia a quest’aria, i microorganismi mangiano tutto il sporco che c’è nell’acqua, le acque reflue diventano pulite e pronte per scaricarle nel nostro mare e nell’ambiente. In fondo alla pisciona si raccoglie parte dei fanghi che vengono separati e trattati in modo speciale. </a:t>
            </a: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Dopo la </a:t>
            </a:r>
            <a:r>
              <a:rPr lang="it-IT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biopiscina</a:t>
            </a: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l’acqua è pulita, però deve essere ancora disinfettata attraverso parti speciali dell’impianto (membrane) per liberarla meglio dalle particelle che i microorganismi non vogliono mangiare. </a:t>
            </a:r>
            <a:endParaRPr lang="hr-HR" sz="12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C120C600-7186-4654-A545-33DF5D910C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99" t="32538" r="48696" b="30618"/>
          <a:stretch/>
        </p:blipFill>
        <p:spPr>
          <a:xfrm>
            <a:off x="6575323" y="2580583"/>
            <a:ext cx="4702905" cy="301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388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3E8ED21-BF09-4937-846E-C95F224A1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3389" y="1259185"/>
            <a:ext cx="6179935" cy="820678"/>
          </a:xfrm>
        </p:spPr>
        <p:txBody>
          <a:bodyPr>
            <a:normAutofit fontScale="90000"/>
          </a:bodyPr>
          <a:lstStyle/>
          <a:p>
            <a:r>
              <a:rPr lang="hr-HR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 pročišćavanja otpadnih voda /</a:t>
            </a:r>
            <a:br>
              <a:rPr lang="hr-HR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r-HR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PROCESSO DI DEPURAZIONE DELLE ACQUE REFLUE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E6D210A6-0A0A-4481-85D2-9BE13ABA9E5E}"/>
              </a:ext>
            </a:extLst>
          </p:cNvPr>
          <p:cNvSpPr txBox="1"/>
          <p:nvPr/>
        </p:nvSpPr>
        <p:spPr>
          <a:xfrm>
            <a:off x="6545348" y="2383898"/>
            <a:ext cx="5028627" cy="42473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Slika prikazuje vizualizaciju uređaja za pročišćavanje otpadnih voda koju će se izgraditi našem gradu uz pomoć sredstava iz Europske unije. Uređaj će biti puno suvremeniji od sadašnjeg kojeg imamo i pročistiti će otpadne vode na najvišoj mogućoj razini uz pomoć membrana i UV dezinfekcije.</a:t>
            </a:r>
          </a:p>
          <a:p>
            <a:endParaRPr lang="hr-HR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L’immagine mostra il grafico dell’impianto di depurazione acque reflue che verrà costruito nella nostra città grazie ai fondi dell’Unione europea. L’impianto sarà più moderno di quello che abbiamo attualmente e depurerà le acque reflue a massimo livello grazie alle membrane e alla disinfezione con raggi UV (ultravioletti).</a:t>
            </a:r>
            <a:endParaRPr lang="hr-HR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557393C3-0D8A-4A38-BB2F-7FC9682910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" t="1316" b="1822"/>
          <a:stretch/>
        </p:blipFill>
        <p:spPr>
          <a:xfrm>
            <a:off x="168676" y="701336"/>
            <a:ext cx="5927324" cy="5956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9121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hlinkClick r:id="rId3"/>
            <a:extLst>
              <a:ext uri="{FF2B5EF4-FFF2-40B4-BE49-F238E27FC236}">
                <a16:creationId xmlns:a16="http://schemas.microsoft.com/office/drawing/2014/main" id="{8E76F4F0-45F6-4030-AB00-4E72AAD5EF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563" t="29831" r="42718" b="29458"/>
          <a:stretch/>
        </p:blipFill>
        <p:spPr>
          <a:xfrm>
            <a:off x="1157234" y="2018864"/>
            <a:ext cx="9877532" cy="4839136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2C7F4B92-C3BE-4871-B818-666CD0188E2C}"/>
              </a:ext>
            </a:extLst>
          </p:cNvPr>
          <p:cNvSpPr txBox="1"/>
          <p:nvPr/>
        </p:nvSpPr>
        <p:spPr>
          <a:xfrm>
            <a:off x="1411356" y="588945"/>
            <a:ext cx="104081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MOGUĆNOSTI ISKORIŠTAVANJA PROČIŠĆENE VODE 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POSSIBILIT</a:t>
            </a:r>
            <a:r>
              <a:rPr kumimoji="0" lang="hr-HR" sz="3200" b="1" i="0" u="none" strike="noStrike" kern="1200" cap="none" spc="0" normalizeH="0" baseline="0" noProof="0" dirty="0">
                <a:ln>
                  <a:noFill/>
                </a:ln>
                <a:solidFill>
                  <a:srgbClr val="98B7D3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À</a:t>
            </a:r>
            <a:r>
              <a:rPr kumimoji="0" lang="hr-HR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DI UTILIZZO DELLE ACQUA REFLUE DEPURATE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217FF07A-AE61-4497-B2E0-A7C12C5FE692}"/>
              </a:ext>
            </a:extLst>
          </p:cNvPr>
          <p:cNvSpPr txBox="1"/>
          <p:nvPr/>
        </p:nvSpPr>
        <p:spPr>
          <a:xfrm rot="20185067">
            <a:off x="4189481" y="2796987"/>
            <a:ext cx="3356386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r-HR" dirty="0">
                <a:ln>
                  <a:solidFill>
                    <a:schemeClr val="tx2"/>
                  </a:solidFill>
                </a:ln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Otpadna voda koja je pročišćena najvišim stupnjem i dezinficirana moći će se koristiti za zalijevanje zelenih površina, nogometnih igrališta, pranje kamiona i slično…</a:t>
            </a: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A54696FF-302B-4C95-9341-5F95CB9D2E95}"/>
              </a:ext>
            </a:extLst>
          </p:cNvPr>
          <p:cNvSpPr txBox="1"/>
          <p:nvPr/>
        </p:nvSpPr>
        <p:spPr>
          <a:xfrm rot="20223956">
            <a:off x="5093726" y="4644806"/>
            <a:ext cx="3920753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R="355600" algn="just">
              <a:spcBef>
                <a:spcPts val="500"/>
              </a:spcBef>
              <a:spcAft>
                <a:spcPts val="1125"/>
              </a:spcAft>
            </a:pPr>
            <a:r>
              <a:rPr lang="it-IT" dirty="0">
                <a:ln>
                  <a:solidFill>
                    <a:schemeClr val="tx2"/>
                  </a:solidFill>
                </a:ln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Le acque reflue depurate e disinfettate a massimo livello potranno essere utilizzate per innaffiare aree verdi, campi da calcio, lavare camion e altro…</a:t>
            </a:r>
            <a:endParaRPr lang="hr-HR" sz="1200" dirty="0">
              <a:ln>
                <a:solidFill>
                  <a:schemeClr val="tx2"/>
                </a:solidFill>
              </a:ln>
              <a:solidFill>
                <a:schemeClr val="tx2">
                  <a:lumMod val="75000"/>
                </a:schemeClr>
              </a:solidFill>
              <a:latin typeface="Times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398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917F44BC-4B75-4116-8E76-7593EE693D7E}"/>
              </a:ext>
            </a:extLst>
          </p:cNvPr>
          <p:cNvSpPr txBox="1"/>
          <p:nvPr/>
        </p:nvSpPr>
        <p:spPr>
          <a:xfrm>
            <a:off x="2441358" y="2450238"/>
            <a:ext cx="74039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HVALA NA PAŽNJI!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GRAZIE PER L'ATTENZIONE! 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EA6EA104-B7A7-49B9-BE40-A28DD466D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1904" y="4545367"/>
            <a:ext cx="3641368" cy="75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183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8EBC2D9-866B-4AC9-937F-DFD41E977F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2370" y="474133"/>
            <a:ext cx="10469230" cy="2201335"/>
          </a:xfrm>
        </p:spPr>
        <p:txBody>
          <a:bodyPr>
            <a:noAutofit/>
          </a:bodyPr>
          <a:lstStyle/>
          <a:p>
            <a:pPr algn="l"/>
            <a:r>
              <a:rPr lang="hr-HR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Vježba 1: ZAMISLI JEDAN DAN BEZ VODE. ŠTO SE SVE NEĆE DOGODITI U TVOM ŽIVOTU TAJ DAN? /</a:t>
            </a:r>
            <a:br>
              <a:rPr lang="hr-HR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r-HR" sz="2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Esercizio</a:t>
            </a:r>
            <a:r>
              <a:rPr lang="hr-HR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1: </a:t>
            </a:r>
            <a:r>
              <a:rPr lang="hr-HR" sz="2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immagina</a:t>
            </a:r>
            <a:r>
              <a:rPr lang="hr-HR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</a:t>
            </a:r>
            <a:r>
              <a:rPr lang="hr-HR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giorno</a:t>
            </a:r>
            <a:r>
              <a:rPr lang="hr-HR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senza</a:t>
            </a:r>
            <a:r>
              <a:rPr lang="hr-HR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acqua</a:t>
            </a:r>
            <a:r>
              <a:rPr lang="hr-HR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it-IT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 cosa non succederà nella tua vita quel giorno</a:t>
            </a:r>
            <a:r>
              <a:rPr lang="hr-HR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br>
              <a:rPr lang="hr-HR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hr-HR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hr-HR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072191ED-98AC-4367-9BA4-606B99E117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1" t="673" b="-1"/>
          <a:stretch/>
        </p:blipFill>
        <p:spPr>
          <a:xfrm>
            <a:off x="2004885" y="2082801"/>
            <a:ext cx="8182229" cy="477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7166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8EBC2D9-866B-4AC9-937F-DFD41E977F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0403" y="2749495"/>
            <a:ext cx="11051193" cy="637172"/>
          </a:xfrm>
        </p:spPr>
        <p:txBody>
          <a:bodyPr>
            <a:normAutofit/>
          </a:bodyPr>
          <a:lstStyle/>
          <a:p>
            <a:r>
              <a:rPr lang="hr-HR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Kome sve treba voda? / CHI HA BISOGNO DI ACQUA? 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346D2403-E438-4B7C-93C3-330A5DA307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32" t="11898" r="1005" b="14319"/>
          <a:stretch/>
        </p:blipFill>
        <p:spPr>
          <a:xfrm>
            <a:off x="4200453" y="3798711"/>
            <a:ext cx="4143288" cy="3059289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97A34C5E-6B8F-4658-A880-524E8BA0FC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17" t="8799" r="24824" b="9477"/>
          <a:stretch/>
        </p:blipFill>
        <p:spPr>
          <a:xfrm>
            <a:off x="1182660" y="313266"/>
            <a:ext cx="1637156" cy="2257778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EC017759-3B43-40F4-9E78-2D177203F0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694" t="14028" r="27342" b="10639"/>
          <a:stretch/>
        </p:blipFill>
        <p:spPr>
          <a:xfrm>
            <a:off x="9870116" y="313266"/>
            <a:ext cx="1430062" cy="2156178"/>
          </a:xfrm>
          <a:prstGeom prst="rect">
            <a:avLst/>
          </a:prstGeom>
        </p:spPr>
      </p:pic>
      <p:pic>
        <p:nvPicPr>
          <p:cNvPr id="21" name="Slika 20">
            <a:extLst>
              <a:ext uri="{FF2B5EF4-FFF2-40B4-BE49-F238E27FC236}">
                <a16:creationId xmlns:a16="http://schemas.microsoft.com/office/drawing/2014/main" id="{A820FD40-A5E8-41DF-84BF-C317843C89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8377" y="3285067"/>
            <a:ext cx="3883623" cy="3572933"/>
          </a:xfrm>
          <a:prstGeom prst="rect">
            <a:avLst/>
          </a:prstGeom>
        </p:spPr>
      </p:pic>
      <p:pic>
        <p:nvPicPr>
          <p:cNvPr id="23" name="Slika 22">
            <a:extLst>
              <a:ext uri="{FF2B5EF4-FFF2-40B4-BE49-F238E27FC236}">
                <a16:creationId xmlns:a16="http://schemas.microsoft.com/office/drawing/2014/main" id="{205E2B65-341F-43F5-92AA-80BBD57BC1C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17" b="9465"/>
          <a:stretch/>
        </p:blipFill>
        <p:spPr>
          <a:xfrm>
            <a:off x="4324631" y="118590"/>
            <a:ext cx="3306296" cy="2647129"/>
          </a:xfrm>
          <a:prstGeom prst="rect">
            <a:avLst/>
          </a:prstGeom>
        </p:spPr>
      </p:pic>
      <p:pic>
        <p:nvPicPr>
          <p:cNvPr id="25" name="Slika 24">
            <a:extLst>
              <a:ext uri="{FF2B5EF4-FFF2-40B4-BE49-F238E27FC236}">
                <a16:creationId xmlns:a16="http://schemas.microsoft.com/office/drawing/2014/main" id="{AEB4A14C-E4EA-4968-9431-0132281BB7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426" y="3698193"/>
            <a:ext cx="3313221" cy="308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202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8EBC2D9-866B-4AC9-937F-DFD41E977F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0852" y="584104"/>
            <a:ext cx="10610295" cy="972722"/>
          </a:xfrm>
        </p:spPr>
        <p:txBody>
          <a:bodyPr>
            <a:normAutofit fontScale="90000"/>
          </a:bodyPr>
          <a:lstStyle/>
          <a:p>
            <a:r>
              <a:rPr lang="hr-HR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 što sve ljudima treba voda? / </a:t>
            </a:r>
            <a:r>
              <a:rPr lang="it-IT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 </a:t>
            </a:r>
            <a:r>
              <a:rPr lang="hr-HR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</a:t>
            </a:r>
            <a:r>
              <a:rPr lang="hr-HR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cosa</a:t>
            </a:r>
            <a:r>
              <a:rPr lang="hr-HR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serve</a:t>
            </a:r>
            <a:r>
              <a:rPr lang="hr-HR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L’</a:t>
            </a:r>
            <a:r>
              <a:rPr lang="it-IT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acqua</a:t>
            </a:r>
            <a:r>
              <a:rPr lang="hr-HR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EB1699C4-38FD-4B5D-B26A-FCE3B630C5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633" y="1557867"/>
            <a:ext cx="11078255" cy="4606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255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8EBC2D9-866B-4AC9-937F-DFD41E977F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0852" y="133072"/>
            <a:ext cx="10610295" cy="1372569"/>
          </a:xfrm>
        </p:spPr>
        <p:txBody>
          <a:bodyPr>
            <a:normAutofit fontScale="90000"/>
          </a:bodyPr>
          <a:lstStyle/>
          <a:p>
            <a:r>
              <a:rPr lang="hr-HR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mislite li da vode na zemlji ima dovoljno? / </a:t>
            </a:r>
            <a:br>
              <a:rPr lang="hr-HR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r-HR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pensate</a:t>
            </a:r>
            <a:r>
              <a:rPr lang="hr-HR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</a:t>
            </a:r>
            <a:r>
              <a:rPr lang="hr-HR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</a:t>
            </a:r>
            <a:r>
              <a:rPr lang="hr-HR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sia</a:t>
            </a:r>
            <a:r>
              <a:rPr lang="hr-HR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abbastanza</a:t>
            </a:r>
            <a:r>
              <a:rPr lang="hr-HR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acqua</a:t>
            </a:r>
            <a:r>
              <a:rPr lang="hr-HR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sulla</a:t>
            </a:r>
            <a:r>
              <a:rPr lang="hr-HR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terra</a:t>
            </a:r>
            <a:r>
              <a:rPr lang="hr-HR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68A01E52-49E3-4A27-BDB7-798F1D5552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2" r="786"/>
          <a:stretch/>
        </p:blipFill>
        <p:spPr>
          <a:xfrm>
            <a:off x="3818623" y="1639706"/>
            <a:ext cx="3790088" cy="4656123"/>
          </a:xfrm>
          <a:prstGeom prst="rect">
            <a:avLst/>
          </a:prstGeom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123CB39F-547C-48A3-8F3B-4707193F9A5D}"/>
              </a:ext>
            </a:extLst>
          </p:cNvPr>
          <p:cNvSpPr txBox="1"/>
          <p:nvPr/>
        </p:nvSpPr>
        <p:spPr>
          <a:xfrm>
            <a:off x="7683860" y="5418666"/>
            <a:ext cx="37900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il mondo è nelle tue mani</a:t>
            </a:r>
            <a:endParaRPr kumimoji="0" lang="hr-HR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8C5CD8A9-B55D-46B9-A997-0447B2B91B52}"/>
              </a:ext>
            </a:extLst>
          </p:cNvPr>
          <p:cNvSpPr txBox="1"/>
          <p:nvPr/>
        </p:nvSpPr>
        <p:spPr>
          <a:xfrm>
            <a:off x="937260" y="2217420"/>
            <a:ext cx="2628900" cy="2087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dirty="0"/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BD601F5F-738C-495B-BCDC-5E0A3D5354A3}"/>
              </a:ext>
            </a:extLst>
          </p:cNvPr>
          <p:cNvSpPr txBox="1"/>
          <p:nvPr/>
        </p:nvSpPr>
        <p:spPr>
          <a:xfrm>
            <a:off x="213360" y="1905000"/>
            <a:ext cx="3790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Čak </a:t>
            </a:r>
            <a:r>
              <a:rPr lang="hr-HR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72% </a:t>
            </a:r>
            <a:r>
              <a:rPr lang="hr-HR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Zemljine površine pokriva voda, no </a:t>
            </a:r>
            <a:r>
              <a:rPr lang="hr-HR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97%</a:t>
            </a:r>
            <a:r>
              <a:rPr lang="hr-HR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vode je </a:t>
            </a:r>
            <a:r>
              <a:rPr lang="hr-HR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slana voda</a:t>
            </a:r>
            <a:r>
              <a:rPr lang="hr-HR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 samo </a:t>
            </a:r>
            <a:r>
              <a:rPr lang="hr-HR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3%</a:t>
            </a:r>
            <a:r>
              <a:rPr lang="hr-HR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čini voda koju možemo piti: </a:t>
            </a:r>
            <a:r>
              <a:rPr lang="hr-HR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slatkovodna voda rijeka i jezera</a:t>
            </a:r>
            <a:r>
              <a:rPr lang="hr-HR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740C9BED-4C39-449B-AECD-A8BDFDC197C6}"/>
              </a:ext>
            </a:extLst>
          </p:cNvPr>
          <p:cNvSpPr txBox="1"/>
          <p:nvPr/>
        </p:nvSpPr>
        <p:spPr>
          <a:xfrm>
            <a:off x="213360" y="3417749"/>
            <a:ext cx="31699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 Zemlji </a:t>
            </a:r>
            <a:r>
              <a:rPr lang="hr-HR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nema dovoljno pitke vode</a:t>
            </a:r>
            <a:r>
              <a:rPr lang="hr-HR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jer je </a:t>
            </a:r>
            <a:r>
              <a:rPr lang="hr-HR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70 % </a:t>
            </a:r>
            <a:r>
              <a:rPr lang="hr-HR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slatke pitke vode zarobljeno u </a:t>
            </a:r>
            <a:r>
              <a:rPr lang="hr-HR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ledenjacima</a:t>
            </a:r>
            <a:r>
              <a:rPr lang="hr-HR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 veliki dio tekuće pitke vode se nalazi ispod Zemlje. 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2C514427-29F3-4F74-BFCD-C6084131902D}"/>
              </a:ext>
            </a:extLst>
          </p:cNvPr>
          <p:cNvSpPr txBox="1"/>
          <p:nvPr/>
        </p:nvSpPr>
        <p:spPr>
          <a:xfrm>
            <a:off x="8089774" y="1905000"/>
            <a:ext cx="36478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Addirittura il </a:t>
            </a:r>
            <a:r>
              <a:rPr lang="it-IT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72% </a:t>
            </a:r>
            <a:r>
              <a:rPr lang="it-IT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della superficie della Terra è coperta dall’acqua, ma il </a:t>
            </a:r>
            <a:r>
              <a:rPr lang="it-IT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97%</a:t>
            </a:r>
            <a:r>
              <a:rPr lang="it-IT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dell'acqua è  </a:t>
            </a:r>
            <a:r>
              <a:rPr lang="it-IT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acqua salata</a:t>
            </a:r>
            <a:r>
              <a:rPr lang="it-IT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 solo il </a:t>
            </a:r>
            <a:r>
              <a:rPr lang="it-IT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3%</a:t>
            </a:r>
            <a:r>
              <a:rPr lang="it-IT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è acqua potabile: </a:t>
            </a:r>
            <a:r>
              <a:rPr lang="it-IT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acqua dolce dei fiumi e dei laghi</a:t>
            </a:r>
            <a:r>
              <a:rPr lang="it-IT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hr-HR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35F299AC-EA10-4427-8677-691982DB849D}"/>
              </a:ext>
            </a:extLst>
          </p:cNvPr>
          <p:cNvSpPr txBox="1"/>
          <p:nvPr/>
        </p:nvSpPr>
        <p:spPr>
          <a:xfrm>
            <a:off x="8044054" y="3475673"/>
            <a:ext cx="39345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Sulla Terra </a:t>
            </a:r>
            <a:r>
              <a:rPr lang="it-IT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 c'è abbastanza acqua potabile</a:t>
            </a:r>
            <a:r>
              <a:rPr lang="it-IT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perché il </a:t>
            </a:r>
            <a:r>
              <a:rPr lang="it-IT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70 % </a:t>
            </a:r>
            <a:r>
              <a:rPr lang="it-IT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dell’acqua dolce potabile è intrappolata nei </a:t>
            </a:r>
            <a:r>
              <a:rPr lang="it-IT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ghiacciai</a:t>
            </a:r>
            <a:r>
              <a:rPr lang="it-IT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mentre gran parte dell’acqua dolce corrente è immagazzinata sotto terra. </a:t>
            </a:r>
            <a:endParaRPr lang="hr-HR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96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  <p:bldP spid="4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8EBC2D9-866B-4AC9-937F-DFD41E977F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9684" y="207924"/>
            <a:ext cx="11029472" cy="1372569"/>
          </a:xfrm>
        </p:spPr>
        <p:txBody>
          <a:bodyPr>
            <a:normAutofit fontScale="90000"/>
          </a:bodyPr>
          <a:lstStyle/>
          <a:p>
            <a:r>
              <a:rPr lang="hr-HR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kako s vodom stojimo u </a:t>
            </a:r>
            <a:r>
              <a:rPr lang="hr-HR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rovinju</a:t>
            </a:r>
            <a:r>
              <a:rPr lang="hr-HR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 Ima li je dovoljno? / COM’E LA SITUAZIONE DELL’ACQUA A ROVIGNO? C’E ne ABBASTANZA?  </a:t>
            </a:r>
            <a:endParaRPr lang="hr-HR" sz="43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1D3789D4-638C-4B12-ACC8-476FC36D19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257" y="1335397"/>
            <a:ext cx="3368332" cy="5067739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23A61AFA-4767-4834-8D9F-2A532B4B72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5162" y="2101159"/>
            <a:ext cx="7724989" cy="4301977"/>
          </a:xfrm>
          <a:prstGeom prst="rect">
            <a:avLst/>
          </a:prstGeom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3176D73C-CA3E-4F32-BABB-A072A83E6129}"/>
              </a:ext>
            </a:extLst>
          </p:cNvPr>
          <p:cNvSpPr txBox="1"/>
          <p:nvPr/>
        </p:nvSpPr>
        <p:spPr>
          <a:xfrm rot="20664902">
            <a:off x="2808117" y="2994010"/>
            <a:ext cx="54864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r-HR" dirty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 Rovinju trenutno imamo dovoljno pitke vode, ali to ne znači da ju ne trebamo štedjeti da bismo je imali i u budućnosti!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3D4E082B-E834-46DF-ABF5-6468A14E131B}"/>
              </a:ext>
            </a:extLst>
          </p:cNvPr>
          <p:cNvSpPr txBox="1"/>
          <p:nvPr/>
        </p:nvSpPr>
        <p:spPr>
          <a:xfrm rot="20695766">
            <a:off x="3355506" y="4477892"/>
            <a:ext cx="5595535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ln>
                  <a:solidFill>
                    <a:schemeClr val="tx2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it-IT" dirty="0" err="1">
                <a:ln>
                  <a:solidFill>
                    <a:schemeClr val="tx2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Rovigno</a:t>
            </a:r>
            <a:r>
              <a:rPr lang="it-IT" dirty="0">
                <a:ln>
                  <a:solidFill>
                    <a:schemeClr val="tx2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 momento c’è abbastanza acqua potabile, ma ciò non vuol dire che non bisogna risparmiarla per poterla avere anche in futuro!</a:t>
            </a:r>
            <a:endParaRPr lang="hr-HR" dirty="0">
              <a:ln>
                <a:solidFill>
                  <a:schemeClr val="tx2"/>
                </a:solidFill>
              </a:ln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070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EA7E9EF6-7EDB-4182-B8CA-D870436894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086" y="637772"/>
            <a:ext cx="7536316" cy="5582456"/>
          </a:xfrm>
          <a:prstGeom prst="rect">
            <a:avLst/>
          </a:prstGeom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79F3519F-BF89-4E8A-9C7B-7452C5C6D4BD}"/>
              </a:ext>
            </a:extLst>
          </p:cNvPr>
          <p:cNvSpPr txBox="1"/>
          <p:nvPr/>
        </p:nvSpPr>
        <p:spPr>
          <a:xfrm>
            <a:off x="132523" y="2955235"/>
            <a:ext cx="369441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200" b="1" i="0" u="none" strike="noStrike" kern="1200" cap="none" spc="0" normalizeH="0" baseline="0" noProof="0" dirty="0">
                <a:ln>
                  <a:noFill/>
                </a:ln>
                <a:solidFill>
                  <a:srgbClr val="98B7D3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VIDLJIVI GRAD U KOJEM ŽIVIMO 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200" b="1" i="0" u="none" strike="noStrike" kern="1200" cap="none" spc="0" normalizeH="0" baseline="0" noProof="0" dirty="0">
                <a:ln>
                  <a:noFill/>
                </a:ln>
                <a:solidFill>
                  <a:srgbClr val="98B7D3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LA CITTÀ VISIBLE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200" b="1" i="0" u="none" strike="noStrike" kern="1200" cap="none" spc="0" normalizeH="0" baseline="0" noProof="0" dirty="0">
                <a:ln>
                  <a:noFill/>
                </a:ln>
                <a:solidFill>
                  <a:srgbClr val="98B7D3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IN CUI VIVIAMO</a:t>
            </a: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98B7D3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3200" b="1" i="0" u="none" strike="noStrike" kern="1200" cap="none" spc="0" normalizeH="0" baseline="0" noProof="0" dirty="0">
              <a:ln>
                <a:noFill/>
              </a:ln>
              <a:solidFill>
                <a:srgbClr val="98B7D3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0521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9804923A-1C0C-4A7B-8677-A9CA75AEEF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96" t="17955" r="41412" b="7419"/>
          <a:stretch/>
        </p:blipFill>
        <p:spPr>
          <a:xfrm>
            <a:off x="0" y="46181"/>
            <a:ext cx="5458745" cy="6811819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D786C3BA-FDA1-4B07-A49C-C0AA61C24F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189" y="391537"/>
            <a:ext cx="6361042" cy="4436451"/>
          </a:xfrm>
          <a:prstGeom prst="rect">
            <a:avLst/>
          </a:prstGeom>
        </p:spPr>
      </p:pic>
      <p:sp>
        <p:nvSpPr>
          <p:cNvPr id="4" name="Pravokutnik 3">
            <a:extLst>
              <a:ext uri="{FF2B5EF4-FFF2-40B4-BE49-F238E27FC236}">
                <a16:creationId xmlns:a16="http://schemas.microsoft.com/office/drawing/2014/main" id="{987E14AD-CB5E-432A-AFAD-AEDB69739869}"/>
              </a:ext>
            </a:extLst>
          </p:cNvPr>
          <p:cNvSpPr/>
          <p:nvPr/>
        </p:nvSpPr>
        <p:spPr>
          <a:xfrm>
            <a:off x="5698433" y="5392870"/>
            <a:ext cx="830911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600" b="1" i="0" u="none" strike="noStrike" kern="1200" cap="none" spc="0" normalizeH="0" baseline="0" noProof="0" dirty="0">
                <a:ln>
                  <a:noFill/>
                </a:ln>
                <a:solidFill>
                  <a:srgbClr val="98B7D3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ROVINJ:  NE-VIDLJIVI GRAD 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600" b="1" i="0" u="none" strike="noStrike" kern="1200" cap="none" spc="0" normalizeH="0" baseline="0" noProof="0" dirty="0">
                <a:ln>
                  <a:noFill/>
                </a:ln>
                <a:solidFill>
                  <a:srgbClr val="98B7D3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ROVIGNO CITTÀ INVISIBILE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3600" b="1" i="0" u="none" strike="noStrike" kern="1200" cap="none" spc="0" normalizeH="0" baseline="0" noProof="0" dirty="0">
              <a:ln>
                <a:noFill/>
              </a:ln>
              <a:solidFill>
                <a:srgbClr val="98B7D3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167389"/>
      </p:ext>
    </p:extLst>
  </p:cSld>
  <p:clrMapOvr>
    <a:masterClrMapping/>
  </p:clrMapOvr>
</p:sld>
</file>

<file path=ppt/theme/theme1.xml><?xml version="1.0" encoding="utf-8"?>
<a:theme xmlns:a="http://schemas.openxmlformats.org/drawingml/2006/main" name="Kapljica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</TotalTime>
  <Words>1882</Words>
  <Application>Microsoft Office PowerPoint</Application>
  <PresentationFormat>Široki zaslon</PresentationFormat>
  <Paragraphs>100</Paragraphs>
  <Slides>23</Slides>
  <Notes>19</Notes>
  <HiddenSlides>0</HiddenSlides>
  <MMClips>2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23</vt:i4>
      </vt:variant>
    </vt:vector>
  </HeadingPairs>
  <TitlesOfParts>
    <vt:vector size="30" baseType="lpstr">
      <vt:lpstr>Arial</vt:lpstr>
      <vt:lpstr>Arial Rounded MT Bold</vt:lpstr>
      <vt:lpstr>Calibri</vt:lpstr>
      <vt:lpstr>Georgia</vt:lpstr>
      <vt:lpstr>Times</vt:lpstr>
      <vt:lpstr>Tw Cen MT</vt:lpstr>
      <vt:lpstr>Kapljica</vt:lpstr>
      <vt:lpstr>Projekt prikupljanja, odvodnje i pročišćavanja otpadnih voda na području aglomeracije Rovinj</vt:lpstr>
      <vt:lpstr>PROGETTO DI RACCOLTA, CONVOGLIAMENTO E DEPURAZIONE DELLE ACQUE REFLUE NELL’AGGLOMERAZIONE DI ROVIGNO</vt:lpstr>
      <vt:lpstr>Vježba 1: ZAMISLI JEDAN DAN BEZ VODE. ŠTO SE SVE NEĆE DOGODITI U TVOM ŽIVOTU TAJ DAN? / Esercizio 1: immagina un giorno senza acqua. che cosa non succederà nella tua vita quel giorno?  </vt:lpstr>
      <vt:lpstr>Kome sve treba voda? / CHI HA BISOGNO DI ACQUA? </vt:lpstr>
      <vt:lpstr>Za što sve ljudima treba voda? / per che cosa serve  L’acqua?</vt:lpstr>
      <vt:lpstr>mislite li da vode na zemlji ima dovoljno? /  pensate Che ci sia abbastanza acqua sulla terra?</vt:lpstr>
      <vt:lpstr>kako s vodom stojimo u rovinju -  Ima li je dovoljno? / COM’E LA SITUAZIONE DELL’ACQUA A ROVIGNO? C’E ne ABBASTANZA?  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Kako dolazi u tvoju kuću/stan voda? A Kako odlazi ? / COME CI ARRIVA L’ACQUA A CASA TUA / NEL TUO APPARTAMENTO? E IN CHE MODO VA VIA?   </vt:lpstr>
      <vt:lpstr>Što sve prlja vodu koja odlazi iz tvoje kuće? / CHE COSA SPORCA L’ACQUA CHE ESCE DALLA TUA CASA?   </vt:lpstr>
      <vt:lpstr>Proces pročišćavanja otpadnih voda / PROCESSO DI DEPURAZIONE DELLE ACQUE REFLUE</vt:lpstr>
      <vt:lpstr>Proces pročišćavanja otpadnih voda / PROCESSO DI DEPURAZIONE DELLE ACQUE REFLUE</vt:lpstr>
      <vt:lpstr>Proces pročišćavanja otpadnih voda / PROCESSO DI DEPURAZIONE DELLE ACQUE REFLUE</vt:lpstr>
      <vt:lpstr>Proces pročišćavanja otpadnih voda / PROCESSO DI DEPURAZIONE DELLE ACQUE REFLUE</vt:lpstr>
      <vt:lpstr>Proces pročišćavanja otpadnih voda / PROCESSO DI DEPURAZIONE DELLE ACQUE REFLUE</vt:lpstr>
      <vt:lpstr>Proces pročišćavanja otpadnih voda / PROCESSO DI DEPURAZIONE DELLE ACQUE REFLUE</vt:lpstr>
      <vt:lpstr>Proces pročišćavanja otpadnih voda / PROCESSO DI DEPURAZIONE DELLE ACQUE REFLUE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Korisnik</dc:creator>
  <cp:lastModifiedBy>Korisnik</cp:lastModifiedBy>
  <cp:revision>26</cp:revision>
  <dcterms:created xsi:type="dcterms:W3CDTF">2020-04-01T06:10:01Z</dcterms:created>
  <dcterms:modified xsi:type="dcterms:W3CDTF">2020-04-03T13:35:56Z</dcterms:modified>
</cp:coreProperties>
</file>